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431" r:id="rId3"/>
    <p:sldId id="463" r:id="rId4"/>
    <p:sldId id="565" r:id="rId5"/>
    <p:sldId id="570" r:id="rId6"/>
    <p:sldId id="571" r:id="rId7"/>
    <p:sldId id="572" r:id="rId8"/>
    <p:sldId id="573" r:id="rId9"/>
    <p:sldId id="480" r:id="rId10"/>
    <p:sldId id="566" r:id="rId11"/>
    <p:sldId id="567" r:id="rId12"/>
    <p:sldId id="568" r:id="rId13"/>
    <p:sldId id="569" r:id="rId14"/>
    <p:sldId id="574" r:id="rId15"/>
    <p:sldId id="575" r:id="rId16"/>
    <p:sldId id="576" r:id="rId17"/>
    <p:sldId id="577" r:id="rId18"/>
    <p:sldId id="578" r:id="rId19"/>
    <p:sldId id="579" r:id="rId20"/>
    <p:sldId id="580" r:id="rId21"/>
    <p:sldId id="581" r:id="rId22"/>
    <p:sldId id="259" r:id="rId2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  <p14:sldId id="431"/>
          </p14:sldIdLst>
        </p14:section>
        <p14:section name="Introduce" id="{165C1D83-02F0-074E-AD68-D0E2BC1D8F0D}">
          <p14:sldIdLst>
            <p14:sldId id="463"/>
            <p14:sldId id="565"/>
            <p14:sldId id="570"/>
            <p14:sldId id="571"/>
            <p14:sldId id="572"/>
            <p14:sldId id="573"/>
          </p14:sldIdLst>
        </p14:section>
        <p14:section name="Getting Started" id="{DEF31A13-981B-8441-8AF9-DFBB8EE1B9E4}">
          <p14:sldIdLst>
            <p14:sldId id="480"/>
            <p14:sldId id="566"/>
            <p14:sldId id="567"/>
            <p14:sldId id="568"/>
            <p14:sldId id="569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</p14:sldIdLst>
        </p14:section>
        <p14:section name="Reference" id="{C5E63BD3-3D69-2441-926B-3FBAABE22176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87596"/>
  </p:normalViewPr>
  <p:slideViewPr>
    <p:cSldViewPr snapToGrid="0">
      <p:cViewPr varScale="1">
        <p:scale>
          <a:sx n="90" d="100"/>
          <a:sy n="90" d="100"/>
        </p:scale>
        <p:origin x="232" y="25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5" d="100"/>
        <a:sy n="10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10.tiff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dux-toolkit.js.or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redux-toolkit.js.org/api/createslice" TargetMode="External"/><Relationship Id="rId5" Type="http://schemas.openxmlformats.org/officeDocument/2006/relationships/hyperlink" Target="https://redux-toolkit.js.org/api/createreducer" TargetMode="External"/><Relationship Id="rId4" Type="http://schemas.openxmlformats.org/officeDocument/2006/relationships/hyperlink" Target="https://redux-toolkit.js.org/api/configureStore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Reference: </a:t>
            </a:r>
            <a:r>
              <a:rPr lang="en-US" dirty="0"/>
              <a:t>https://</a:t>
            </a:r>
            <a:r>
              <a:rPr lang="en-US" dirty="0" err="1"/>
              <a:t>redux.js.org</a:t>
            </a:r>
            <a:r>
              <a:rPr lang="en-US" dirty="0"/>
              <a:t>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9858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Reference: </a:t>
            </a:r>
            <a:r>
              <a:rPr lang="en-US" dirty="0"/>
              <a:t>https://</a:t>
            </a:r>
            <a:r>
              <a:rPr lang="en-US" dirty="0" err="1"/>
              <a:t>redux.js.org</a:t>
            </a:r>
            <a:r>
              <a:rPr lang="en-US" dirty="0"/>
              <a:t>/introduction/getting-started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66420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1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  <a:hlinkClick r:id="rId3"/>
              </a:rPr>
              <a:t>Redux Toolkit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 is our official recommended approach for writing Redux logic. It wraps around the Redux core, and contains packages and functions that we think are essential for building a Redux app. Redux Toolkit builds in our suggested best practices, simplifies most Redux tasks, prevents common mistakes, and makes it easier to write Redux applications.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RTK includes utilities that help simplify many common use cases, including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  <a:hlinkClick r:id="rId4"/>
              </a:rPr>
              <a:t>store setup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,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  <a:hlinkClick r:id="rId5"/>
              </a:rPr>
              <a:t>creating reducers and writing immutable update logic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, and even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  <a:hlinkClick r:id="rId6"/>
              </a:rPr>
              <a:t>creating entire "slices" of state at once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Whether you're a brand new Redux user setting up your first project, or an experienced user who wants to simplify an existing application, </a:t>
            </a:r>
            <a:r>
              <a:rPr lang="en-US" sz="1200" b="1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  <a:hlinkClick r:id="rId3"/>
              </a:rPr>
              <a:t>Redux Toolkit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 can help you make your Redux code better.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Redux Toolkit is available as a package on NPM for use with a module bundler or in a Node application: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2370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9439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Redux Toolkit simplifies the process of writing Redux logic and setting up the store. With Redux Toolkit, that same logic looks like: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89750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Reference: </a:t>
            </a:r>
            <a:r>
              <a:rPr lang="en-US" dirty="0"/>
              <a:t>https://</a:t>
            </a:r>
            <a:r>
              <a:rPr lang="en-US" dirty="0" err="1"/>
              <a:t>redux.js.org</a:t>
            </a:r>
            <a:r>
              <a:rPr lang="en-US" dirty="0"/>
              <a:t>/tutorials/fundamentals/part-2-concepts-data-flow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6319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 panose="020B0604020202020204" pitchFamily="34" charset="0"/>
              <a:buChar char="•"/>
              <a:defRPr sz="2000" b="1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9470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8218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7" r:id="rId8"/>
    <p:sldLayoutId id="2147483658" r:id="rId9"/>
    <p:sldLayoutId id="2147483661" r:id="rId10"/>
    <p:sldLayoutId id="2147483662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duxjs/cra-template-redux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dux-toolkit.js.org/" TargetMode="External"/><Relationship Id="rId4" Type="http://schemas.openxmlformats.org/officeDocument/2006/relationships/hyperlink" Target="https://github.com/facebook/create-react-app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dux.js.org/introduction/installation" TargetMode="External"/><Relationship Id="rId2" Type="http://schemas.openxmlformats.org/officeDocument/2006/relationships/hyperlink" Target="https://unpkg.com/redux/dist/redux.j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getting-started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react-redux.js.org/introduction/quick-start" TargetMode="External"/><Relationship Id="rId4" Type="http://schemas.openxmlformats.org/officeDocument/2006/relationships/hyperlink" Target="https://redux.js.org/introduction/getting-started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redux.js.org/introduction/getting-starte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</a:t>
            </a:r>
            <a:r>
              <a:rPr lang="vi-VN" altLang="ja-JP" dirty="0"/>
              <a:t>JS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Main concepts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Advanced guides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Hooks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React Redux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EFC7B3-CBFD-1347-80C7-580497EB8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E3933-DFD1-6B47-99E0-B82F1C5E64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10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7EEAB7F-186A-E14E-A4E5-67AE9901B3D5}"/>
              </a:ext>
            </a:extLst>
          </p:cNvPr>
          <p:cNvSpPr/>
          <p:nvPr/>
        </p:nvSpPr>
        <p:spPr>
          <a:xfrm>
            <a:off x="838200" y="1547432"/>
            <a:ext cx="18806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Redux Toolkit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F64324C-43E2-8B40-8D76-9F946E7C583D}"/>
              </a:ext>
            </a:extLst>
          </p:cNvPr>
          <p:cNvSpPr/>
          <p:nvPr/>
        </p:nvSpPr>
        <p:spPr>
          <a:xfrm>
            <a:off x="1778521" y="2688878"/>
            <a:ext cx="6096000" cy="1323439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sz="2000" dirty="0">
                <a:solidFill>
                  <a:srgbClr val="C6CAD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NPM</a:t>
            </a:r>
            <a:endParaRPr lang="en-US" sz="2000" dirty="0">
              <a:solidFill>
                <a:srgbClr val="F8F8F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solidFill>
                  <a:srgbClr val="E6D8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  <a:r>
              <a:rPr lang="en-US" sz="2000" dirty="0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E6D8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install</a:t>
            </a:r>
            <a:r>
              <a:rPr lang="en-US" sz="2000" dirty="0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@</a:t>
            </a:r>
            <a:r>
              <a:rPr lang="en-US" sz="2000" dirty="0" err="1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reduxjs</a:t>
            </a:r>
            <a:r>
              <a:rPr lang="en-US" sz="2000" dirty="0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/toolkit</a:t>
            </a:r>
          </a:p>
          <a:p>
            <a:r>
              <a:rPr lang="en-US" sz="2000" dirty="0">
                <a:solidFill>
                  <a:srgbClr val="C6CAD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Yarn</a:t>
            </a:r>
            <a:endParaRPr lang="en-US" sz="2000" dirty="0">
              <a:solidFill>
                <a:srgbClr val="F8F8F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E6D8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yarn</a:t>
            </a:r>
            <a:r>
              <a:rPr lang="en-US" sz="2000" dirty="0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E6D8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2000" dirty="0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@</a:t>
            </a:r>
            <a:r>
              <a:rPr lang="en-US" sz="2000" dirty="0" err="1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reduxjs</a:t>
            </a:r>
            <a:r>
              <a:rPr lang="en-US" sz="2000" dirty="0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/toolkit</a:t>
            </a:r>
          </a:p>
        </p:txBody>
      </p:sp>
    </p:spTree>
    <p:extLst>
      <p:ext uri="{BB962C8B-B14F-4D97-AF65-F5344CB8AC3E}">
        <p14:creationId xmlns:p14="http://schemas.microsoft.com/office/powerpoint/2010/main" val="2083949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21A3EB-B56B-A745-9B89-0197ADDDC2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BFB970-F28E-6947-88C1-14060E821455}"/>
              </a:ext>
            </a:extLst>
          </p:cNvPr>
          <p:cNvSpPr/>
          <p:nvPr/>
        </p:nvSpPr>
        <p:spPr>
          <a:xfrm>
            <a:off x="1004887" y="1245155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a React Redux App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592604-091F-CC46-B489-5A44B795DB71}"/>
              </a:ext>
            </a:extLst>
          </p:cNvPr>
          <p:cNvSpPr/>
          <p:nvPr/>
        </p:nvSpPr>
        <p:spPr>
          <a:xfrm>
            <a:off x="1527195" y="3275111"/>
            <a:ext cx="4889480" cy="40011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sz="2000" dirty="0" err="1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npx</a:t>
            </a:r>
            <a:r>
              <a:rPr lang="en-US" sz="2000" dirty="0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create-react-app my-app --template redux</a:t>
            </a:r>
            <a:endParaRPr lang="en-V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44203A-CEE8-9F42-A4A9-E295629AF628}"/>
              </a:ext>
            </a:extLst>
          </p:cNvPr>
          <p:cNvSpPr/>
          <p:nvPr/>
        </p:nvSpPr>
        <p:spPr>
          <a:xfrm>
            <a:off x="1004885" y="1930955"/>
            <a:ext cx="1015365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05200"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recommended way to start new apps with React and Redux is by using the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official Redux+JS template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for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Create React App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which takes advantage of </a:t>
            </a:r>
            <a:r>
              <a:rPr lang="en-US" sz="20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Redux Toolkit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and React </a:t>
            </a:r>
            <a:r>
              <a:rPr lang="en-US" sz="2000" dirty="0" err="1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Redux's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integration with React components.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611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1C130C-9A6C-464A-B23E-ADC6876092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F954EF-1C5E-8B4D-BE4F-1FC00F9DFE65}"/>
              </a:ext>
            </a:extLst>
          </p:cNvPr>
          <p:cNvSpPr/>
          <p:nvPr/>
        </p:nvSpPr>
        <p:spPr>
          <a:xfrm>
            <a:off x="964009" y="1146274"/>
            <a:ext cx="16257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Redux Core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2E5153-6954-424C-ABCF-7ECEE4DBE08B}"/>
              </a:ext>
            </a:extLst>
          </p:cNvPr>
          <p:cNvSpPr/>
          <p:nvPr/>
        </p:nvSpPr>
        <p:spPr>
          <a:xfrm>
            <a:off x="964009" y="1867228"/>
            <a:ext cx="1022310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05200"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Redux core library is available as a package on NPM for use with a module bundler or in a Node application:</a:t>
            </a:r>
            <a:endParaRPr lang="en-VN" sz="2000" dirty="0">
              <a:solidFill>
                <a:srgbClr val="1C1E2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28CB0E-9BA8-8940-8B42-1D02F03FF9C1}"/>
              </a:ext>
            </a:extLst>
          </p:cNvPr>
          <p:cNvSpPr/>
          <p:nvPr/>
        </p:nvSpPr>
        <p:spPr>
          <a:xfrm>
            <a:off x="1604963" y="2895958"/>
            <a:ext cx="6096000" cy="1323439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sz="2000" dirty="0">
                <a:solidFill>
                  <a:srgbClr val="C6CAD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NPM</a:t>
            </a:r>
            <a:endParaRPr lang="en-US" sz="2000" dirty="0">
              <a:solidFill>
                <a:srgbClr val="F8F8F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solidFill>
                  <a:srgbClr val="E6D8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  <a:r>
              <a:rPr lang="en-US" sz="2000" dirty="0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E6D8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install</a:t>
            </a:r>
            <a:r>
              <a:rPr lang="en-US" sz="2000" dirty="0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redux</a:t>
            </a:r>
          </a:p>
          <a:p>
            <a:r>
              <a:rPr lang="en-US" sz="2000" dirty="0">
                <a:solidFill>
                  <a:srgbClr val="C6CAD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 Yarn</a:t>
            </a:r>
            <a:endParaRPr lang="en-US" sz="2000" dirty="0">
              <a:solidFill>
                <a:srgbClr val="F8F8F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E6D8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yarn</a:t>
            </a:r>
            <a:r>
              <a:rPr lang="en-US" sz="2000" dirty="0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E6D87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sz="2000" dirty="0">
                <a:solidFill>
                  <a:srgbClr val="F8F8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redux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71E1CE-6B10-AD44-9A56-DBBDE718EBB2}"/>
              </a:ext>
            </a:extLst>
          </p:cNvPr>
          <p:cNvSpPr/>
          <p:nvPr/>
        </p:nvSpPr>
        <p:spPr>
          <a:xfrm>
            <a:off x="964009" y="4753808"/>
            <a:ext cx="9467850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05200"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also available as a precompiled UMD package that defines </a:t>
            </a:r>
            <a:r>
              <a:rPr lang="en-US" sz="200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 </a:t>
            </a:r>
            <a:r>
              <a:rPr lang="en-US" sz="2000" dirty="0" err="1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</a:t>
            </a:r>
            <a:r>
              <a:rPr lang="en-US" sz="2000" err="1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200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Redux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global variable. The UMD package can be used as </a:t>
            </a:r>
            <a:r>
              <a:rPr lang="en-US" sz="200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 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&lt;script</a:t>
            </a:r>
            <a:r>
              <a:rPr lang="en-US" sz="200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&gt; tag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directly.</a:t>
            </a:r>
          </a:p>
          <a:p>
            <a:pPr indent="205200"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more details, see </a:t>
            </a:r>
            <a:r>
              <a:rPr lang="en-US" sz="200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 </a:t>
            </a:r>
            <a:r>
              <a:rPr lang="en-US" sz="200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Installation</a:t>
            </a:r>
            <a:r>
              <a:rPr lang="en-US" sz="200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page.</a:t>
            </a:r>
            <a:b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VN" sz="2000" dirty="0">
              <a:solidFill>
                <a:srgbClr val="1C1E2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1434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D96B6-2D2F-E945-9503-EE252349B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Example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76725C-E8B0-D548-99BD-9FB8550AAD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13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6BBB76-3237-324F-B41B-2BB5268689FF}"/>
              </a:ext>
            </a:extLst>
          </p:cNvPr>
          <p:cNvSpPr/>
          <p:nvPr/>
        </p:nvSpPr>
        <p:spPr>
          <a:xfrm>
            <a:off x="1133475" y="2173724"/>
            <a:ext cx="971073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whole global state of your app is stored in an object tree inside a single store.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only way to change the state tree is to create an action, an object describing what happened, and dispatch it to the store.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specify how state gets updated in response to an action, you write pure reducer functions that calculate a new state based on the old state and the action.</a:t>
            </a:r>
            <a:endParaRPr lang="en-VN" sz="2000" dirty="0">
              <a:solidFill>
                <a:srgbClr val="1C1E2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713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6DF1F2-1D0F-894E-85CE-B0408953E85A}"/>
              </a:ext>
            </a:extLst>
          </p:cNvPr>
          <p:cNvSpPr/>
          <p:nvPr/>
        </p:nvSpPr>
        <p:spPr>
          <a:xfrm>
            <a:off x="404813" y="208954"/>
            <a:ext cx="8453438" cy="64633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createStore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'redux'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/**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* This is a reducer - a function that takes a current state value and an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* action object describing "what happened", and returns a new state value.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* A reducer's function signature is: (state, action) =&gt; </a:t>
            </a:r>
            <a:r>
              <a:rPr lang="en-US" sz="1800" i="1" dirty="0" err="1">
                <a:solidFill>
                  <a:srgbClr val="ABB0B6"/>
                </a:solidFill>
                <a:latin typeface="var(--font-monospace)"/>
              </a:rPr>
              <a:t>newState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*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* The Redux state should contain only plain JS objects, arrays, and primitives.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* The root state value is usually an object.  It's important that you should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* not mutate the state object, but return a new object if the state changes.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*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* You can use any conditional logic you want in a reducer. In this example,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* we use a switch statement, but it's not required.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*/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function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counterReducer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(state = { value: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0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}, action)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switch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action.type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case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'counter/incremented'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 value: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state.value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+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case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'counter/decremented'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 value: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state.value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-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default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state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3449AC-DD92-BC44-A0A3-908850C015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599280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FD861A-3EA2-564C-93F6-C8CF072130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A9B829-6375-CE4D-BE94-0AFFC75C0926}"/>
              </a:ext>
            </a:extLst>
          </p:cNvPr>
          <p:cNvSpPr/>
          <p:nvPr/>
        </p:nvSpPr>
        <p:spPr>
          <a:xfrm>
            <a:off x="404812" y="1001038"/>
            <a:ext cx="8524876" cy="5355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Create a Redux store holding the state of your app.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Its API is { subscribe, dispatch, </a:t>
            </a:r>
            <a:r>
              <a:rPr lang="en-US" sz="1800" i="1" dirty="0" err="1">
                <a:solidFill>
                  <a:srgbClr val="ABB0B6"/>
                </a:solidFill>
                <a:latin typeface="var(--font-monospace)"/>
              </a:rPr>
              <a:t>getState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}.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let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store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createStore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counterReducer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You can use subscribe() to update the UI in response to state changes.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Normally you'd use a view binding library (e.g. React Redux) rather than subscribe() directly.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There may be additional use cases where it's helpful to subscribe as well.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store.subscribe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(() =&gt;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console.log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store.getState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()))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The only way to mutate the internal state is to dispatch an action.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The actions can be serialized, logged or stored and later replayed.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store.dispatch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({ type: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'counter/incremented'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})</a:t>
            </a: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{value: 1}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store.dispatch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({ type: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'counter/incremented'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})</a:t>
            </a: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{value: 2}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store.dispatch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({ type: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'counter/decremented'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})</a:t>
            </a:r>
          </a:p>
          <a:p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{value: 1}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</p:txBody>
      </p:sp>
    </p:spTree>
    <p:extLst>
      <p:ext uri="{BB962C8B-B14F-4D97-AF65-F5344CB8AC3E}">
        <p14:creationId xmlns:p14="http://schemas.microsoft.com/office/powerpoint/2010/main" val="2426811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765299-5B60-2644-B92C-453C8ECD43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16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17ACD1-0B15-0F48-87ED-F4BDA939BBA5}"/>
              </a:ext>
            </a:extLst>
          </p:cNvPr>
          <p:cNvSpPr/>
          <p:nvPr/>
        </p:nvSpPr>
        <p:spPr>
          <a:xfrm>
            <a:off x="542926" y="1319628"/>
            <a:ext cx="10272712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05200"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Instead of mutating the state directly, you specify the mutations you want to happen with plain objects called actions.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you write a special function called a reducer to decide how every action transforms the entire application's state.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1C1E2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205200"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a typical Redux app, there is just a single store with a single root reducing function.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your app grows, you split the root reducer into smaller reducers independently operating on the different parts of the state tree.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exactly like how there is just one root component in a React app, but it is composed out of many small components.</a:t>
            </a:r>
          </a:p>
        </p:txBody>
      </p:sp>
    </p:spTree>
    <p:extLst>
      <p:ext uri="{BB962C8B-B14F-4D97-AF65-F5344CB8AC3E}">
        <p14:creationId xmlns:p14="http://schemas.microsoft.com/office/powerpoint/2010/main" val="414371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1A6CD5-F054-8D4E-9353-F866EF76A3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0E96A8-0C32-E34F-9900-B2F02AAECA19}"/>
              </a:ext>
            </a:extLst>
          </p:cNvPr>
          <p:cNvSpPr/>
          <p:nvPr/>
        </p:nvSpPr>
        <p:spPr>
          <a:xfrm>
            <a:off x="1088231" y="1901250"/>
            <a:ext cx="1001553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05200"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architecture might seem like a lot for a counter app, but the beauty of this pattern is how well it scales to large and complex apps.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also enables very powerful developer tools, because it is possible to trace every mutation to the action that caused it.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record user sessions and reproduce them just by replaying every action.</a:t>
            </a:r>
            <a:endParaRPr lang="en-VN" sz="2000" dirty="0">
              <a:solidFill>
                <a:srgbClr val="1C1E2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772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A724678-279D-6946-991F-ADC2A684CB2B}"/>
              </a:ext>
            </a:extLst>
          </p:cNvPr>
          <p:cNvSpPr/>
          <p:nvPr/>
        </p:nvSpPr>
        <p:spPr>
          <a:xfrm>
            <a:off x="496351" y="862767"/>
            <a:ext cx="8710613" cy="59093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createSlice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configureStore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'@</a:t>
            </a:r>
            <a:r>
              <a:rPr lang="en-US" sz="1800" dirty="0" err="1">
                <a:solidFill>
                  <a:srgbClr val="86B300"/>
                </a:solidFill>
                <a:latin typeface="var(--font-monospace)"/>
              </a:rPr>
              <a:t>reduxjs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/toolkit'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counterSlice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createSlice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name: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'counter'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initialState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value: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0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reducers: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incremented: state =&gt;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Redux Toolkit allows us to write "mutating" logic in reducers. It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doesn't actually mutate the state because it uses the </a:t>
            </a:r>
            <a:r>
              <a:rPr lang="en-US" sz="1800" i="1" dirty="0" err="1">
                <a:solidFill>
                  <a:srgbClr val="ABB0B6"/>
                </a:solidFill>
                <a:latin typeface="var(--font-monospace)"/>
              </a:rPr>
              <a:t>Immer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 library,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which detects changes to a "draft state" and produces a brand new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immutable state based off those changes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state.value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+=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},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decremented: state =&gt;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state.value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-=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})</a:t>
            </a:r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export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 incremented, decremented }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counterSlice.actions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6EECE9-1B19-C54D-B752-5617832BED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18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04AC75-B121-6D4D-9564-26A306E026C7}"/>
              </a:ext>
            </a:extLst>
          </p:cNvPr>
          <p:cNvSpPr/>
          <p:nvPr/>
        </p:nvSpPr>
        <p:spPr>
          <a:xfrm>
            <a:off x="396338" y="246162"/>
            <a:ext cx="35686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Redux Toolkit Example</a:t>
            </a:r>
          </a:p>
        </p:txBody>
      </p:sp>
    </p:spTree>
    <p:extLst>
      <p:ext uri="{BB962C8B-B14F-4D97-AF65-F5344CB8AC3E}">
        <p14:creationId xmlns:p14="http://schemas.microsoft.com/office/powerpoint/2010/main" val="751176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BA6414-E5B6-1C40-8798-86F7EE13E3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19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44884D-A0BC-B549-8B26-0D8B484096D6}"/>
              </a:ext>
            </a:extLst>
          </p:cNvPr>
          <p:cNvSpPr/>
          <p:nvPr/>
        </p:nvSpPr>
        <p:spPr>
          <a:xfrm>
            <a:off x="800099" y="1003191"/>
            <a:ext cx="7810501" cy="39703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store = </a:t>
            </a:r>
            <a:r>
              <a:rPr lang="en-US" sz="1800" dirty="0" err="1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configureStore</a:t>
            </a:r>
            <a: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({</a:t>
            </a:r>
          </a:p>
          <a:p>
            <a: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 reducer: </a:t>
            </a:r>
            <a:r>
              <a:rPr lang="en-US" sz="1800" dirty="0" err="1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counterSlice.reducer</a:t>
            </a:r>
            <a:endParaRPr lang="en-US" sz="1800" dirty="0">
              <a:solidFill>
                <a:srgbClr val="5C67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})</a:t>
            </a:r>
          </a:p>
          <a:p>
            <a:b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i="1" dirty="0">
                <a:solidFill>
                  <a:srgbClr val="ABB0B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 Can still subscribe to the store</a:t>
            </a:r>
            <a:endParaRPr lang="en-US" sz="1800" dirty="0">
              <a:solidFill>
                <a:srgbClr val="5C67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err="1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store.subscribe</a:t>
            </a:r>
            <a: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(() =&gt; </a:t>
            </a:r>
            <a:r>
              <a:rPr lang="en-US" sz="1800" dirty="0" err="1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console.log</a:t>
            </a:r>
            <a: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800" dirty="0" err="1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store.getState</a:t>
            </a:r>
            <a: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()))</a:t>
            </a:r>
          </a:p>
          <a:p>
            <a:b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i="1" dirty="0">
                <a:solidFill>
                  <a:srgbClr val="ABB0B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 Still pass action objects to `dispatch`, but they're created for us</a:t>
            </a:r>
            <a:endParaRPr lang="en-US" sz="1800" dirty="0">
              <a:solidFill>
                <a:srgbClr val="5C67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err="1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store.dispatch</a:t>
            </a:r>
            <a: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(incremented())</a:t>
            </a:r>
          </a:p>
          <a:p>
            <a:r>
              <a:rPr lang="en-US" sz="1800" i="1" dirty="0">
                <a:solidFill>
                  <a:srgbClr val="ABB0B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 {value: 1}</a:t>
            </a:r>
            <a:endParaRPr lang="en-US" sz="1800" dirty="0">
              <a:solidFill>
                <a:srgbClr val="5C67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err="1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store.dispatch</a:t>
            </a:r>
            <a: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(incremented())</a:t>
            </a:r>
          </a:p>
          <a:p>
            <a:r>
              <a:rPr lang="en-US" sz="1800" i="1" dirty="0">
                <a:solidFill>
                  <a:srgbClr val="ABB0B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 {value: 2}</a:t>
            </a:r>
            <a:endParaRPr lang="en-US" sz="1800" dirty="0">
              <a:solidFill>
                <a:srgbClr val="5C67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err="1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store.dispatch</a:t>
            </a:r>
            <a:r>
              <a:rPr lang="en-US" sz="1800" dirty="0">
                <a:solidFill>
                  <a:srgbClr val="5C677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(decremented())</a:t>
            </a:r>
          </a:p>
          <a:p>
            <a:r>
              <a:rPr lang="en-US" sz="1800" i="1" dirty="0">
                <a:solidFill>
                  <a:srgbClr val="ABB0B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 {value: 1}</a:t>
            </a:r>
            <a:endParaRPr lang="en-US" sz="1800" dirty="0">
              <a:solidFill>
                <a:srgbClr val="5C677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EFF348-6F60-184E-AD76-D59A9301CCAE}"/>
              </a:ext>
            </a:extLst>
          </p:cNvPr>
          <p:cNvSpPr/>
          <p:nvPr/>
        </p:nvSpPr>
        <p:spPr>
          <a:xfrm>
            <a:off x="800099" y="5310986"/>
            <a:ext cx="101536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Redux Toolkit allows us to write shorter logic that's easier to read, while still following the same Redux behavior and data flow.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33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FECD492-1FF9-3640-AFC4-9867F639B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Lesson 13: Redux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742053-C6D6-8248-9870-4FF523ABF8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</a:t>
            </a:r>
          </a:p>
          <a:p>
            <a:r>
              <a:rPr lang="en-US" dirty="0"/>
              <a:t>Getting Started</a:t>
            </a:r>
          </a:p>
          <a:p>
            <a:r>
              <a:rPr lang="en-US" dirty="0"/>
              <a:t>Concepts and Data Flow</a:t>
            </a:r>
          </a:p>
          <a:p>
            <a:pPr marL="228600" indent="0">
              <a:buNone/>
            </a:pP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F4EE8F-063D-C148-8EF9-3F8CAAA12A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</a:t>
            </a:fld>
            <a:endParaRPr lang="ja-JP" altLang="en-US"/>
          </a:p>
        </p:txBody>
      </p:sp>
      <p:pic>
        <p:nvPicPr>
          <p:cNvPr id="1026" name="Picture 2" descr="Redux Logo Icon of Flat style - Available in SVG, PNG, EPS, AI &amp; Icon fonts">
            <a:extLst>
              <a:ext uri="{FF2B5EF4-FFF2-40B4-BE49-F238E27FC236}">
                <a16:creationId xmlns:a16="http://schemas.microsoft.com/office/drawing/2014/main" id="{931B523D-A801-B14C-96C5-526171967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1763" y="1671638"/>
            <a:ext cx="3979861" cy="3979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05886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ABAB67-0BF1-7143-9047-03D1A3573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You Use Redux?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D15AD5-6F35-994D-9EB2-2BFB8C88E2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F8F39E-9684-104A-B4DD-A024EA36D688}"/>
              </a:ext>
            </a:extLst>
          </p:cNvPr>
          <p:cNvSpPr/>
          <p:nvPr/>
        </p:nvSpPr>
        <p:spPr>
          <a:xfrm>
            <a:off x="838200" y="2212954"/>
            <a:ext cx="10120313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Redux is a valuable tool for organizing your state, but you should also consider whether it's appropriate for your situation. </a:t>
            </a:r>
            <a:r>
              <a:rPr lang="en-US" sz="20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Don't use Redux just because someone said you should - take some time to understand the potential benefits and tradeoffs of using it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1C1E2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Here are some suggestions on when it makes sense to use Redux: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have reasonable amounts of data changing over time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need a single source of truth for your state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find that keeping all your state in a top-level component is no longer sufficient</a:t>
            </a:r>
          </a:p>
        </p:txBody>
      </p:sp>
    </p:spTree>
    <p:extLst>
      <p:ext uri="{BB962C8B-B14F-4D97-AF65-F5344CB8AC3E}">
        <p14:creationId xmlns:p14="http://schemas.microsoft.com/office/powerpoint/2010/main" val="1117750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B4B3B7-7EB7-D94C-A91F-B77A6CAB3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Concepts and Data Flow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DC6170-87D0-2D43-8088-AE497E236B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39738C-60E8-524F-A6A9-40A6D9125C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86474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4" y="1648850"/>
            <a:ext cx="9974599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</a:rPr>
              <a:t>React website: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https://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</a:rPr>
              <a:t>reactjs.org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/</a:t>
            </a: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20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sz="20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22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D6AD67-BF25-0547-A584-731885115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V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A56DE0-9F5E-FF43-9951-44D39E112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4589463"/>
            <a:ext cx="9324109" cy="2268537"/>
          </a:xfrm>
        </p:spPr>
        <p:txBody>
          <a:bodyPr numCol="2"/>
          <a:lstStyle/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Predictable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Centralized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/>
              <a:t>Debuggable</a:t>
            </a:r>
            <a:endParaRPr lang="en-US" dirty="0"/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Flexible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789CCF-1AF9-EB4B-8E74-E1FF7CBE34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249967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9BDAE5-9A08-AD43-9628-6BF56AACAE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4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933CC7-AB85-BE4A-B270-552BF94A0A60}"/>
              </a:ext>
            </a:extLst>
          </p:cNvPr>
          <p:cNvSpPr/>
          <p:nvPr/>
        </p:nvSpPr>
        <p:spPr>
          <a:xfrm>
            <a:off x="5298345" y="1803500"/>
            <a:ext cx="15953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C11B12-0D91-A94B-B0A3-5D9763C44F44}"/>
              </a:ext>
            </a:extLst>
          </p:cNvPr>
          <p:cNvSpPr/>
          <p:nvPr/>
        </p:nvSpPr>
        <p:spPr>
          <a:xfrm>
            <a:off x="3048000" y="2951947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dirty="0"/>
              <a:t>A Predictable State Container for JS Apps</a:t>
            </a:r>
          </a:p>
          <a:p>
            <a:pPr algn="ctr"/>
            <a:r>
              <a:rPr lang="en-US" sz="2400" dirty="0">
                <a:hlinkClick r:id="rId2"/>
              </a:rPr>
              <a:t>Get Started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2488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44BA34-2BCA-9C41-955C-135C3094C2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BFF98E-5BE7-3B4B-87A7-780048383830}"/>
              </a:ext>
            </a:extLst>
          </p:cNvPr>
          <p:cNvSpPr/>
          <p:nvPr/>
        </p:nvSpPr>
        <p:spPr>
          <a:xfrm>
            <a:off x="1395412" y="3728349"/>
            <a:ext cx="94011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1C1E21"/>
                </a:solidFill>
                <a:latin typeface="system-ui"/>
              </a:rPr>
              <a:t>Redux helps you write applications that </a:t>
            </a:r>
            <a:r>
              <a:rPr lang="en-US" sz="2000" b="1" dirty="0">
                <a:solidFill>
                  <a:srgbClr val="1C1E21"/>
                </a:solidFill>
                <a:latin typeface="system-ui"/>
              </a:rPr>
              <a:t>behave consistently</a:t>
            </a:r>
            <a:r>
              <a:rPr lang="en-US" sz="2000" dirty="0">
                <a:solidFill>
                  <a:srgbClr val="1C1E21"/>
                </a:solidFill>
                <a:latin typeface="system-ui"/>
              </a:rPr>
              <a:t>, run in different environments (client, server, and native), and are </a:t>
            </a:r>
            <a:r>
              <a:rPr lang="en-US" sz="2000" b="1" dirty="0">
                <a:solidFill>
                  <a:srgbClr val="1C1E21"/>
                </a:solidFill>
                <a:latin typeface="system-ui"/>
              </a:rPr>
              <a:t>easy to test</a:t>
            </a:r>
            <a:r>
              <a:rPr lang="en-US" sz="2000" dirty="0">
                <a:solidFill>
                  <a:srgbClr val="1C1E21"/>
                </a:solidFill>
                <a:latin typeface="system-ui"/>
              </a:rPr>
              <a:t>.</a:t>
            </a:r>
            <a:endParaRPr lang="en-V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0518F4-B936-9C4B-8C13-A05D5AFBA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249" y="1308780"/>
            <a:ext cx="1587500" cy="1308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3D9FB5-F3D4-DE43-A08A-6783ED5B6A51}"/>
              </a:ext>
            </a:extLst>
          </p:cNvPr>
          <p:cNvSpPr/>
          <p:nvPr/>
        </p:nvSpPr>
        <p:spPr>
          <a:xfrm>
            <a:off x="4899197" y="2880227"/>
            <a:ext cx="239360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Predictable</a:t>
            </a:r>
          </a:p>
        </p:txBody>
      </p:sp>
    </p:spTree>
    <p:extLst>
      <p:ext uri="{BB962C8B-B14F-4D97-AF65-F5344CB8AC3E}">
        <p14:creationId xmlns:p14="http://schemas.microsoft.com/office/powerpoint/2010/main" val="3228571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1F4939-43C4-E14E-909B-E19505D9F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9AB6EE-5883-3243-95E2-C3B05AA56679}"/>
              </a:ext>
            </a:extLst>
          </p:cNvPr>
          <p:cNvSpPr/>
          <p:nvPr/>
        </p:nvSpPr>
        <p:spPr>
          <a:xfrm>
            <a:off x="1724025" y="3803720"/>
            <a:ext cx="911542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Centralizing your application's state and logic enables powerful capabilities like </a:t>
            </a:r>
            <a:r>
              <a:rPr lang="en-US" sz="20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undo/redo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sz="20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 persistence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much more.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601F5E-127E-4244-805A-98F4C0890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725" y="1203325"/>
            <a:ext cx="1485900" cy="1308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3AA21D4-DA1F-A244-B153-F4DE7BBF6108}"/>
              </a:ext>
            </a:extLst>
          </p:cNvPr>
          <p:cNvSpPr/>
          <p:nvPr/>
        </p:nvSpPr>
        <p:spPr>
          <a:xfrm>
            <a:off x="4584873" y="2972131"/>
            <a:ext cx="239360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Centralized</a:t>
            </a:r>
          </a:p>
        </p:txBody>
      </p:sp>
    </p:spTree>
    <p:extLst>
      <p:ext uri="{BB962C8B-B14F-4D97-AF65-F5344CB8AC3E}">
        <p14:creationId xmlns:p14="http://schemas.microsoft.com/office/powerpoint/2010/main" val="1200894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E0832B-81ED-F643-80E6-C18C4DF9CE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BA94CF-2557-2D43-9325-24278A336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7287" y="1199385"/>
            <a:ext cx="1485900" cy="1435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F304DAC-81D5-0147-900B-BD6102F56D4B}"/>
              </a:ext>
            </a:extLst>
          </p:cNvPr>
          <p:cNvSpPr/>
          <p:nvPr/>
        </p:nvSpPr>
        <p:spPr>
          <a:xfrm>
            <a:off x="1800226" y="3925889"/>
            <a:ext cx="88725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1C1E21"/>
                </a:solidFill>
                <a:latin typeface="system-ui"/>
              </a:rPr>
              <a:t>The Redux </a:t>
            </a:r>
            <a:r>
              <a:rPr lang="en-US" sz="2000" dirty="0" err="1">
                <a:solidFill>
                  <a:srgbClr val="1C1E21"/>
                </a:solidFill>
                <a:latin typeface="system-ui"/>
              </a:rPr>
              <a:t>DevTools</a:t>
            </a:r>
            <a:r>
              <a:rPr lang="en-US" sz="2000" dirty="0">
                <a:solidFill>
                  <a:srgbClr val="1C1E21"/>
                </a:solidFill>
                <a:latin typeface="system-ui"/>
              </a:rPr>
              <a:t> make it easy to trace </a:t>
            </a:r>
            <a:r>
              <a:rPr lang="en-US" sz="2000" b="1" dirty="0">
                <a:solidFill>
                  <a:srgbClr val="1C1E21"/>
                </a:solidFill>
                <a:latin typeface="system-ui"/>
              </a:rPr>
              <a:t>when, where, why, and how your application's state changed</a:t>
            </a:r>
            <a:r>
              <a:rPr lang="en-US" sz="2000" dirty="0">
                <a:solidFill>
                  <a:srgbClr val="1C1E21"/>
                </a:solidFill>
                <a:latin typeface="system-ui"/>
              </a:rPr>
              <a:t>. </a:t>
            </a:r>
            <a:r>
              <a:rPr lang="en-US" sz="2000" dirty="0" err="1">
                <a:solidFill>
                  <a:srgbClr val="1C1E21"/>
                </a:solidFill>
                <a:latin typeface="system-ui"/>
              </a:rPr>
              <a:t>Redux's</a:t>
            </a:r>
            <a:r>
              <a:rPr lang="en-US" sz="2000" dirty="0">
                <a:solidFill>
                  <a:srgbClr val="1C1E21"/>
                </a:solidFill>
                <a:latin typeface="system-ui"/>
              </a:rPr>
              <a:t> architecture lets you log changes, use </a:t>
            </a:r>
            <a:r>
              <a:rPr lang="en-US" sz="2000" b="1" dirty="0">
                <a:solidFill>
                  <a:srgbClr val="1C1E21"/>
                </a:solidFill>
                <a:latin typeface="system-ui"/>
              </a:rPr>
              <a:t>"time-travel debugging"</a:t>
            </a:r>
            <a:r>
              <a:rPr lang="en-US" sz="2000" dirty="0">
                <a:solidFill>
                  <a:srgbClr val="1C1E21"/>
                </a:solidFill>
                <a:latin typeface="system-ui"/>
              </a:rPr>
              <a:t>, and even send complete error reports to a server.</a:t>
            </a:r>
            <a:endParaRPr lang="en-VN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9FE43E-67B6-774B-B54F-EA595411CCBD}"/>
              </a:ext>
            </a:extLst>
          </p:cNvPr>
          <p:cNvSpPr/>
          <p:nvPr/>
        </p:nvSpPr>
        <p:spPr>
          <a:xfrm>
            <a:off x="4446109" y="2929950"/>
            <a:ext cx="25282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dirty="0" err="1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Debuggable</a:t>
            </a:r>
            <a:endParaRPr lang="en-US" sz="3200" b="1" dirty="0">
              <a:solidFill>
                <a:srgbClr val="1C1E2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502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F61FFD-02C5-794A-9D99-6AF3F1C603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8FF88B-8F0C-0E46-B9B1-A1382A044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999" y="1190624"/>
            <a:ext cx="1524000" cy="1219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B9F4DE2-379B-674D-A972-482E28964A81}"/>
              </a:ext>
            </a:extLst>
          </p:cNvPr>
          <p:cNvSpPr/>
          <p:nvPr/>
        </p:nvSpPr>
        <p:spPr>
          <a:xfrm>
            <a:off x="1631155" y="3610111"/>
            <a:ext cx="892968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Redux </a:t>
            </a:r>
            <a:r>
              <a:rPr lang="en-US" sz="20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works with any UI layer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has </a:t>
            </a:r>
            <a:r>
              <a:rPr lang="en-US" sz="20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large ecosystem of addons</a:t>
            </a:r>
            <a:r>
              <a:rPr lang="en-US" sz="2000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to fit your needs.</a:t>
            </a:r>
            <a:endParaRPr lang="en-V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F881FD-7B2D-524F-87BE-9D3C313EE8CB}"/>
              </a:ext>
            </a:extLst>
          </p:cNvPr>
          <p:cNvSpPr/>
          <p:nvPr/>
        </p:nvSpPr>
        <p:spPr>
          <a:xfrm>
            <a:off x="5241438" y="2717580"/>
            <a:ext cx="17091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dirty="0">
                <a:solidFill>
                  <a:srgbClr val="1C1E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Flexible</a:t>
            </a:r>
          </a:p>
        </p:txBody>
      </p:sp>
    </p:spTree>
    <p:extLst>
      <p:ext uri="{BB962C8B-B14F-4D97-AF65-F5344CB8AC3E}">
        <p14:creationId xmlns:p14="http://schemas.microsoft.com/office/powerpoint/2010/main" val="3634731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1936225-03E9-6841-8AA9-C5C6640D3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618" y="1309688"/>
            <a:ext cx="10834832" cy="2852737"/>
          </a:xfrm>
        </p:spPr>
        <p:txBody>
          <a:bodyPr/>
          <a:lstStyle/>
          <a:p>
            <a:r>
              <a:rPr lang="en-US" dirty="0"/>
              <a:t>Getting Started</a:t>
            </a:r>
            <a:endParaRPr lang="en-V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08B5A3-6091-7440-814F-23FD2DEEB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365" y="4571534"/>
            <a:ext cx="8331471" cy="2268537"/>
          </a:xfrm>
        </p:spPr>
        <p:txBody>
          <a:bodyPr numCol="2"/>
          <a:lstStyle/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Installation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Basic Example</a:t>
            </a:r>
          </a:p>
          <a:p>
            <a:pPr marL="5715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Should You Use Redux?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13C605-9850-334D-9ECB-8C6DB58172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18343682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18721</TotalTime>
  <Words>1718</Words>
  <Application>Microsoft Macintosh PowerPoint</Application>
  <PresentationFormat>Widescreen</PresentationFormat>
  <Paragraphs>186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system-ui</vt:lpstr>
      <vt:lpstr>var(--font-monospace)</vt:lpstr>
      <vt:lpstr>Arial</vt:lpstr>
      <vt:lpstr>Calibri</vt:lpstr>
      <vt:lpstr>Times New Roman</vt:lpstr>
      <vt:lpstr>cc_blue</vt:lpstr>
      <vt:lpstr>React JS</vt:lpstr>
      <vt:lpstr>Lesson 13: Redux</vt:lpstr>
      <vt:lpstr>Redux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Getting Started</vt:lpstr>
      <vt:lpstr>Installation</vt:lpstr>
      <vt:lpstr>PowerPoint Presentation</vt:lpstr>
      <vt:lpstr>PowerPoint Presentation</vt:lpstr>
      <vt:lpstr>Basic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Should You Use Redux?</vt:lpstr>
      <vt:lpstr>Concepts and Data Flow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240</cp:revision>
  <cp:lastPrinted>2020-04-06T06:57:46Z</cp:lastPrinted>
  <dcterms:created xsi:type="dcterms:W3CDTF">2020-04-06T02:02:09Z</dcterms:created>
  <dcterms:modified xsi:type="dcterms:W3CDTF">2021-03-06T00:19:31Z</dcterms:modified>
</cp:coreProperties>
</file>